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1" r:id="rId3"/>
    <p:sldId id="257" r:id="rId4"/>
    <p:sldId id="379" r:id="rId5"/>
    <p:sldId id="380" r:id="rId6"/>
    <p:sldId id="347" r:id="rId7"/>
    <p:sldId id="348" r:id="rId8"/>
    <p:sldId id="342" r:id="rId9"/>
    <p:sldId id="341" r:id="rId10"/>
    <p:sldId id="343" r:id="rId11"/>
    <p:sldId id="344" r:id="rId12"/>
    <p:sldId id="345" r:id="rId13"/>
    <p:sldId id="346" r:id="rId14"/>
    <p:sldId id="377" r:id="rId15"/>
    <p:sldId id="349" r:id="rId16"/>
    <p:sldId id="350" r:id="rId17"/>
    <p:sldId id="351" r:id="rId18"/>
    <p:sldId id="352" r:id="rId19"/>
    <p:sldId id="353" r:id="rId20"/>
    <p:sldId id="378" r:id="rId21"/>
    <p:sldId id="381" r:id="rId22"/>
    <p:sldId id="382" r:id="rId23"/>
    <p:sldId id="393" r:id="rId24"/>
    <p:sldId id="392" r:id="rId25"/>
    <p:sldId id="384" r:id="rId26"/>
    <p:sldId id="394" r:id="rId27"/>
    <p:sldId id="383" r:id="rId28"/>
    <p:sldId id="387" r:id="rId29"/>
    <p:sldId id="395" r:id="rId30"/>
    <p:sldId id="388" r:id="rId31"/>
    <p:sldId id="354" r:id="rId32"/>
    <p:sldId id="356" r:id="rId33"/>
    <p:sldId id="389" r:id="rId34"/>
    <p:sldId id="396" r:id="rId35"/>
    <p:sldId id="397" r:id="rId36"/>
    <p:sldId id="385" r:id="rId37"/>
    <p:sldId id="386" r:id="rId38"/>
    <p:sldId id="366" r:id="rId39"/>
    <p:sldId id="364" r:id="rId40"/>
    <p:sldId id="365" r:id="rId41"/>
    <p:sldId id="376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34766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new,  </a:t>
            </a:r>
            <a:r>
              <a:rPr lang="fr-FR" dirty="0" err="1"/>
              <a:t>ng</a:t>
            </a:r>
            <a:r>
              <a:rPr lang="fr-FR" dirty="0"/>
              <a:t> serve,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ng</a:t>
            </a:r>
            <a:r>
              <a:rPr lang="fr-FR" dirty="0"/>
              <a:t>-)</a:t>
            </a:r>
            <a:r>
              <a:rPr lang="fr-FR" dirty="0" err="1"/>
              <a:t>bootstrap</a:t>
            </a:r>
            <a:r>
              <a:rPr lang="fr-FR" dirty="0"/>
              <a:t> </a:t>
            </a:r>
            <a:r>
              <a:rPr lang="fr-FR" dirty="0" err="1"/>
              <a:t>library</a:t>
            </a:r>
            <a:br>
              <a:rPr lang="fr-FR" dirty="0"/>
            </a:br>
            <a:r>
              <a:rPr lang="fr-FR" dirty="0"/>
              <a:t>basic </a:t>
            </a:r>
            <a:r>
              <a:rPr lang="fr-FR" dirty="0" err="1"/>
              <a:t>elements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, menu, tab, ..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415698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angular-demos-1-ng-new-ngbootstrap.pdf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2750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expect</a:t>
            </a:r>
            <a:r>
              <a:rPr lang="fr-FR" dirty="0"/>
              <a:t> 5 seconds </a:t>
            </a:r>
            <a:r>
              <a:rPr lang="fr-FR" dirty="0" err="1"/>
              <a:t>delay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watch</a:t>
            </a:r>
            <a:r>
              <a:rPr lang="fr-FR" dirty="0"/>
              <a:t> File changes =&gt; compile =&gt; </a:t>
            </a:r>
            <a:r>
              <a:rPr lang="fr-FR" dirty="0" err="1"/>
              <a:t>refresh</a:t>
            </a:r>
            <a:r>
              <a:rPr lang="fr-FR" dirty="0"/>
              <a:t>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80" y="2820751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F97-C872-992D-4C5C-7C9A6083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41" y="2521471"/>
            <a:ext cx="10515600" cy="1325563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Bootstrap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5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748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https://getbootstrap.com/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592A-A298-40A2-CFF6-491028EF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46" y="1528549"/>
            <a:ext cx="10444583" cy="49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…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4A63C-56A9-1F81-C9B5-74E8C90B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5" y="1011501"/>
            <a:ext cx="9472717" cy="484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7A76-1E62-448E-485F-6B64E314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79" y="3843268"/>
            <a:ext cx="1988992" cy="16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4E9F1-E7CF-D362-86DF-13171F83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859" y="1990684"/>
            <a:ext cx="1855631" cy="93353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2A1EE05-3A28-1EA7-5F9E-BEEF9C0A4DBE}"/>
              </a:ext>
            </a:extLst>
          </p:cNvPr>
          <p:cNvSpPr/>
          <p:nvPr/>
        </p:nvSpPr>
        <p:spPr>
          <a:xfrm>
            <a:off x="10582275" y="3188478"/>
            <a:ext cx="381000" cy="438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2592-84F1-E0AC-C052-191B87ED6112}"/>
              </a:ext>
            </a:extLst>
          </p:cNvPr>
          <p:cNvSpPr txBox="1"/>
          <p:nvPr/>
        </p:nvSpPr>
        <p:spPr>
          <a:xfrm>
            <a:off x="11053878" y="31408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695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301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via </a:t>
            </a:r>
            <a:r>
              <a:rPr lang="fr-FR" dirty="0" err="1"/>
              <a:t>ng-bootstrap</a:t>
            </a:r>
            <a:br>
              <a:rPr lang="fr-FR" dirty="0"/>
            </a:br>
            <a:r>
              <a:rPr lang="fr-FR" dirty="0"/>
              <a:t>… NPM module for Bootstrap in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3F491-5FD9-089E-CC8D-9344FBEE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29" y="1478507"/>
            <a:ext cx="10108302" cy="52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233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45973-B410-4471-AB43-6465CADD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82" y="2319980"/>
            <a:ext cx="8204853" cy="34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4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status</a:t>
            </a:r>
            <a:r>
              <a:rPr lang="fr-FR" dirty="0"/>
              <a:t> ; git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AE7B-7875-4D90-D704-F5EAA05B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85" y="380086"/>
            <a:ext cx="6396318" cy="636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DAC07-ED7C-23A7-61B0-9BB39C4F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" y="1794858"/>
            <a:ext cx="5408770" cy="19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DEC2-C392-F098-B8B2-508515E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37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</a:t>
            </a:r>
            <a:r>
              <a:rPr lang="fr-FR" dirty="0" err="1"/>
              <a:t>pre-requisites</a:t>
            </a:r>
            <a:r>
              <a:rPr lang="fr-FR" dirty="0"/>
              <a:t>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b="1" dirty="0"/>
              <a:t>node.js</a:t>
            </a:r>
            <a:br>
              <a:rPr lang="fr-FR" dirty="0"/>
            </a:br>
            <a:r>
              <a:rPr lang="fr-FR" dirty="0"/>
              <a:t>2/ </a:t>
            </a:r>
            <a:r>
              <a:rPr lang="fr-FR" b="1" dirty="0"/>
              <a:t>$ </a:t>
            </a:r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install</a:t>
            </a:r>
            <a:r>
              <a:rPr lang="fr-FR" b="1" dirty="0"/>
              <a:t> -g @angular/cli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D013-0CC4-1731-EE08-BA315DD43E03}"/>
              </a:ext>
            </a:extLst>
          </p:cNvPr>
          <p:cNvSpPr txBox="1"/>
          <p:nvPr/>
        </p:nvSpPr>
        <p:spPr>
          <a:xfrm>
            <a:off x="3929062" y="4286250"/>
            <a:ext cx="4977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</a:t>
            </a:r>
          </a:p>
          <a:p>
            <a:r>
              <a:rPr lang="fr-FR" sz="2400" dirty="0"/>
              <a:t>3/ have 1G </a:t>
            </a:r>
            <a:r>
              <a:rPr lang="fr-FR" sz="2400" dirty="0" err="1"/>
              <a:t>disk</a:t>
            </a:r>
            <a:r>
              <a:rPr lang="fr-FR" sz="2400" dirty="0"/>
              <a:t> free on </a:t>
            </a:r>
            <a:r>
              <a:rPr lang="fr-FR" sz="2400" dirty="0" err="1"/>
              <a:t>your</a:t>
            </a:r>
            <a:r>
              <a:rPr lang="fr-FR" sz="2400" dirty="0"/>
              <a:t> PC</a:t>
            </a:r>
          </a:p>
          <a:p>
            <a:r>
              <a:rPr lang="fr-FR" sz="2400" dirty="0"/>
              <a:t>4/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Intellij</a:t>
            </a:r>
            <a:r>
              <a:rPr lang="fr-FR" sz="2400" dirty="0"/>
              <a:t>  or Visual Studio Code</a:t>
            </a:r>
          </a:p>
          <a:p>
            <a:r>
              <a:rPr lang="fr-FR" sz="2400" dirty="0"/>
              <a:t>5/ network </a:t>
            </a:r>
            <a:r>
              <a:rPr lang="fr-FR" sz="2400" dirty="0" err="1"/>
              <a:t>bandwidth</a:t>
            </a:r>
            <a:endParaRPr lang="fr-FR" sz="2400" dirty="0"/>
          </a:p>
          <a:p>
            <a:r>
              <a:rPr lang="fr-FR" sz="2400" dirty="0"/>
              <a:t>6/ patience</a:t>
            </a:r>
          </a:p>
        </p:txBody>
      </p:sp>
    </p:spTree>
    <p:extLst>
      <p:ext uri="{BB962C8B-B14F-4D97-AF65-F5344CB8AC3E}">
        <p14:creationId xmlns:p14="http://schemas.microsoft.com/office/powerpoint/2010/main" val="321807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B89-35C1-0762-EAB9-B4AE4F7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REDO 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+ stop &amp; restart   </a:t>
            </a:r>
            <a:r>
              <a:rPr lang="fr-FR" dirty="0" err="1"/>
              <a:t>ng</a:t>
            </a:r>
            <a:r>
              <a:rPr lang="fr-FR" dirty="0"/>
              <a:t>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021D-F43A-668A-D30A-60C3D804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45" y="2205394"/>
            <a:ext cx="645851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A545-3226-E7FF-DF6E-D8068D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Bootstrap Demos</a:t>
            </a:r>
          </a:p>
        </p:txBody>
      </p:sp>
    </p:spTree>
    <p:extLst>
      <p:ext uri="{BB962C8B-B14F-4D97-AF65-F5344CB8AC3E}">
        <p14:creationId xmlns:p14="http://schemas.microsoft.com/office/powerpoint/2010/main" val="5894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610227-6CC4-07EB-D79E-B000B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66" y="1252976"/>
            <a:ext cx="4629334" cy="5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66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1E4E-446E-A70B-A613-8508205D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9" y="1886930"/>
            <a:ext cx="5627125" cy="3285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F147B-DEDF-E95D-EEFA-7E2B5F676C64}"/>
              </a:ext>
            </a:extLst>
          </p:cNvPr>
          <p:cNvSpPr/>
          <p:nvPr/>
        </p:nvSpPr>
        <p:spPr>
          <a:xfrm>
            <a:off x="1264681" y="1966713"/>
            <a:ext cx="2302432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D8640-F4EE-6B2C-770A-1CDC748DA80C}"/>
              </a:ext>
            </a:extLst>
          </p:cNvPr>
          <p:cNvSpPr/>
          <p:nvPr/>
        </p:nvSpPr>
        <p:spPr>
          <a:xfrm>
            <a:off x="1568347" y="2320425"/>
            <a:ext cx="142726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24D0-0AA3-40A7-BB74-DEC9EED38852}"/>
              </a:ext>
            </a:extLst>
          </p:cNvPr>
          <p:cNvSpPr/>
          <p:nvPr/>
        </p:nvSpPr>
        <p:spPr>
          <a:xfrm>
            <a:off x="1812314" y="3319621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647E8-030A-564A-D224-57104F5FC9F4}"/>
              </a:ext>
            </a:extLst>
          </p:cNvPr>
          <p:cNvSpPr/>
          <p:nvPr/>
        </p:nvSpPr>
        <p:spPr>
          <a:xfrm>
            <a:off x="1788502" y="4041339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41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8B94-0411-5208-1D00-FCB56B96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1" y="2500312"/>
            <a:ext cx="10400334" cy="3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144C-BFD8-A6B6-C06A-D901DCD0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Bootstrap </a:t>
            </a: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3A9C-17CB-9A61-FB40-0CD64DAA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99" y="1447800"/>
            <a:ext cx="8252424" cy="541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D9446-8A82-E4DB-A8CD-2F94FCDE7AF0}"/>
              </a:ext>
            </a:extLst>
          </p:cNvPr>
          <p:cNvSpPr/>
          <p:nvPr/>
        </p:nvSpPr>
        <p:spPr>
          <a:xfrm>
            <a:off x="2224086" y="1500991"/>
            <a:ext cx="152876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B117B-A32E-3927-5A72-FF5543F98937}"/>
              </a:ext>
            </a:extLst>
          </p:cNvPr>
          <p:cNvSpPr/>
          <p:nvPr/>
        </p:nvSpPr>
        <p:spPr>
          <a:xfrm>
            <a:off x="3686175" y="1800255"/>
            <a:ext cx="962026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BDFD6-00BB-38E1-CCD6-C7C0D4CC02DA}"/>
              </a:ext>
            </a:extLst>
          </p:cNvPr>
          <p:cNvSpPr/>
          <p:nvPr/>
        </p:nvSpPr>
        <p:spPr>
          <a:xfrm>
            <a:off x="3152774" y="2882930"/>
            <a:ext cx="2505075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FA5A9-033F-8E7A-BAA3-C50D9169C682}"/>
              </a:ext>
            </a:extLst>
          </p:cNvPr>
          <p:cNvSpPr/>
          <p:nvPr/>
        </p:nvSpPr>
        <p:spPr>
          <a:xfrm>
            <a:off x="2507454" y="1800255"/>
            <a:ext cx="7679534" cy="24574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04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8C4F5-4EAB-F853-4D87-F022BF2C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58" y="1634272"/>
            <a:ext cx="9381033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DCA-F83C-8D30-BF43-951A8845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Bootstrap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114C-C3C0-E768-022B-38165606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46" y="1792541"/>
            <a:ext cx="7430799" cy="137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92109-8C62-6336-1C5A-C4587577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346" y="3668975"/>
            <a:ext cx="8292833" cy="83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1A8D6-EBA5-897B-6D2E-0BB155BC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46" y="4988258"/>
            <a:ext cx="8121802" cy="839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FDB84-28B7-A0AF-A51B-193BD1D6981D}"/>
              </a:ext>
            </a:extLst>
          </p:cNvPr>
          <p:cNvSpPr/>
          <p:nvPr/>
        </p:nvSpPr>
        <p:spPr>
          <a:xfrm>
            <a:off x="3430138" y="1817392"/>
            <a:ext cx="374858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A167B9-6CF4-F69E-A337-F3DF19D4185C}"/>
              </a:ext>
            </a:extLst>
          </p:cNvPr>
          <p:cNvSpPr/>
          <p:nvPr/>
        </p:nvSpPr>
        <p:spPr>
          <a:xfrm>
            <a:off x="6200633" y="3685882"/>
            <a:ext cx="978089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0B74C-7A68-51A5-E9C1-1CCE6C310686}"/>
              </a:ext>
            </a:extLst>
          </p:cNvPr>
          <p:cNvSpPr/>
          <p:nvPr/>
        </p:nvSpPr>
        <p:spPr>
          <a:xfrm>
            <a:off x="7019499" y="501199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7D949-62D3-B05B-A4FC-DE90F0A41E6D}"/>
              </a:ext>
            </a:extLst>
          </p:cNvPr>
          <p:cNvSpPr/>
          <p:nvPr/>
        </p:nvSpPr>
        <p:spPr>
          <a:xfrm>
            <a:off x="7017225" y="555108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20982-2925-59B3-507F-A3CDD0257726}"/>
              </a:ext>
            </a:extLst>
          </p:cNvPr>
          <p:cNvSpPr/>
          <p:nvPr/>
        </p:nvSpPr>
        <p:spPr>
          <a:xfrm>
            <a:off x="6268872" y="1814676"/>
            <a:ext cx="909850" cy="138118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4AA4-EF0A-DF1A-B64F-2714B83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2" y="2205145"/>
            <a:ext cx="8550155" cy="32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4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4ECC9-0642-1F1B-5C7C-801E99BE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1" y="1977503"/>
            <a:ext cx="8856705" cy="39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953F-3007-D6CB-AC39-5BE482A1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95" y="3110837"/>
            <a:ext cx="7601609" cy="63632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288D804-97AC-9BF4-98B4-7C25C21F732B}"/>
              </a:ext>
            </a:extLst>
          </p:cNvPr>
          <p:cNvSpPr/>
          <p:nvPr/>
        </p:nvSpPr>
        <p:spPr>
          <a:xfrm>
            <a:off x="3546739" y="3799267"/>
            <a:ext cx="3213452" cy="895563"/>
          </a:xfrm>
          <a:prstGeom prst="wedgeEllipseCallout">
            <a:avLst>
              <a:gd name="adj1" fmla="val -41103"/>
              <a:gd name="adj2" fmla="val -572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dropdown</a:t>
            </a:r>
            <a:endParaRPr lang="fr-FR" dirty="0"/>
          </a:p>
          <a:p>
            <a:pPr algn="ctr"/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03216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375-6FA3-7588-9F7D-26AB207C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new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0C00-09ED-405E-888E-D34A2E8A1CB6}"/>
              </a:ext>
            </a:extLst>
          </p:cNvPr>
          <p:cNvSpPr txBox="1"/>
          <p:nvPr/>
        </p:nvSpPr>
        <p:spPr>
          <a:xfrm>
            <a:off x="4289946" y="3167390"/>
            <a:ext cx="3785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a new application</a:t>
            </a:r>
          </a:p>
        </p:txBody>
      </p:sp>
    </p:spTree>
    <p:extLst>
      <p:ext uri="{BB962C8B-B14F-4D97-AF65-F5344CB8AC3E}">
        <p14:creationId xmlns:p14="http://schemas.microsoft.com/office/powerpoint/2010/main" val="92119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31A7-B885-3071-22AF-C6D8DC81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64"/>
            <a:ext cx="10515600" cy="16456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!!! 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You are not </a:t>
            </a:r>
            <a:r>
              <a:rPr lang="fr-FR" dirty="0" err="1"/>
              <a:t>alone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9C2-30F6-43E2-0A64-7F1B3FBC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547387"/>
            <a:ext cx="9240051" cy="51820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36EF52-77EF-F54E-FE64-820A3FB1CEE2}"/>
              </a:ext>
            </a:extLst>
          </p:cNvPr>
          <p:cNvSpPr/>
          <p:nvPr/>
        </p:nvSpPr>
        <p:spPr>
          <a:xfrm>
            <a:off x="3370144" y="3165096"/>
            <a:ext cx="2024418" cy="532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8F7C348-5478-FBE4-02F7-A07248F16F1F}"/>
              </a:ext>
            </a:extLst>
          </p:cNvPr>
          <p:cNvSpPr/>
          <p:nvPr/>
        </p:nvSpPr>
        <p:spPr>
          <a:xfrm>
            <a:off x="39264" y="3367088"/>
            <a:ext cx="3303724" cy="1366837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674F9-023A-8731-C020-B8B15E507BC7}"/>
              </a:ext>
            </a:extLst>
          </p:cNvPr>
          <p:cNvSpPr txBox="1"/>
          <p:nvPr/>
        </p:nvSpPr>
        <p:spPr>
          <a:xfrm>
            <a:off x="455210" y="3588841"/>
            <a:ext cx="2471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68 Millions</a:t>
            </a:r>
            <a:r>
              <a:rPr lang="fr-FR" dirty="0"/>
              <a:t> bugs / pages</a:t>
            </a:r>
            <a:br>
              <a:rPr lang="fr-FR" dirty="0"/>
            </a:br>
            <a:r>
              <a:rPr lang="fr-FR" dirty="0" err="1"/>
              <a:t>written</a:t>
            </a:r>
            <a:r>
              <a:rPr lang="fr-FR" dirty="0"/>
              <a:t> by </a:t>
            </a:r>
            <a:r>
              <a:rPr lang="fr-FR" dirty="0" err="1"/>
              <a:t>developpers</a:t>
            </a:r>
            <a:br>
              <a:rPr lang="fr-FR" dirty="0"/>
            </a:br>
            <a:r>
              <a:rPr lang="fr-FR" dirty="0" err="1"/>
              <a:t>complaining</a:t>
            </a:r>
            <a:r>
              <a:rPr lang="fr-FR" dirty="0"/>
              <a:t> on </a:t>
            </a:r>
            <a:r>
              <a:rPr lang="fr-FR" dirty="0" err="1"/>
              <a:t>same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62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13" y="0"/>
            <a:ext cx="11759821" cy="15335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Root cause of all </a:t>
            </a:r>
            <a:r>
              <a:rPr lang="fr-FR" dirty="0" err="1"/>
              <a:t>problems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CSS </a:t>
            </a:r>
            <a:r>
              <a:rPr lang="fr-FR" dirty="0" err="1"/>
              <a:t>depends</a:t>
            </a:r>
            <a:r>
              <a:rPr lang="fr-FR" dirty="0"/>
              <a:t> on JS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1B7BCC-5F34-2E72-76FE-62830C63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1" y="1652543"/>
            <a:ext cx="9130639" cy="355291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A10779C-7BF9-9757-6F92-F103ACF5B3ED}"/>
              </a:ext>
            </a:extLst>
          </p:cNvPr>
          <p:cNvSpPr/>
          <p:nvPr/>
        </p:nvSpPr>
        <p:spPr>
          <a:xfrm>
            <a:off x="3686175" y="4114799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7031393-5F18-85CD-ED95-363BE8F9879B}"/>
              </a:ext>
            </a:extLst>
          </p:cNvPr>
          <p:cNvSpPr/>
          <p:nvPr/>
        </p:nvSpPr>
        <p:spPr>
          <a:xfrm>
            <a:off x="2012331" y="4229102"/>
            <a:ext cx="1637136" cy="671512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Finally</a:t>
            </a:r>
            <a:r>
              <a:rPr lang="fr-FR" dirty="0"/>
              <a:t> !!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DEC90C3-29FE-7395-4C07-F6B18E8F9F7C}"/>
              </a:ext>
            </a:extLst>
          </p:cNvPr>
          <p:cNvSpPr/>
          <p:nvPr/>
        </p:nvSpPr>
        <p:spPr>
          <a:xfrm>
            <a:off x="6351822" y="5072107"/>
            <a:ext cx="2406415" cy="661943"/>
          </a:xfrm>
          <a:prstGeom prst="wedgeEllipseCallout">
            <a:avLst>
              <a:gd name="adj1" fmla="val -50817"/>
              <a:gd name="adj2" fmla="val -114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Popper JS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6B46C2-3F8C-F127-A20A-3D3377DE94A1}"/>
              </a:ext>
            </a:extLst>
          </p:cNvPr>
          <p:cNvSpPr/>
          <p:nvPr/>
        </p:nvSpPr>
        <p:spPr>
          <a:xfrm>
            <a:off x="4664476" y="4310807"/>
            <a:ext cx="1913174" cy="325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77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major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3D521-6D5D-9654-E230-56614928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1" y="1203995"/>
            <a:ext cx="10126639" cy="5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9" y="0"/>
            <a:ext cx="11759821" cy="20608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basic </a:t>
            </a:r>
            <a:r>
              <a:rPr lang="fr-FR" dirty="0" err="1"/>
              <a:t>bootstrap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javascript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via  « </a:t>
            </a:r>
            <a:r>
              <a:rPr lang="fr-FR" dirty="0" err="1"/>
              <a:t>ng-bootsrap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6F89E-48CD-740A-333E-26EE79DA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93" y="2135245"/>
            <a:ext cx="6227527" cy="2587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2E084-E55F-52A4-D381-CF39D34F6FC1}"/>
              </a:ext>
            </a:extLst>
          </p:cNvPr>
          <p:cNvSpPr txBox="1"/>
          <p:nvPr/>
        </p:nvSpPr>
        <p:spPr>
          <a:xfrm>
            <a:off x="1319331" y="5250656"/>
            <a:ext cx="3690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« </a:t>
            </a:r>
            <a:r>
              <a:rPr lang="fr-FR" dirty="0" err="1"/>
              <a:t>Vanilla</a:t>
            </a:r>
            <a:r>
              <a:rPr lang="fr-FR" dirty="0"/>
              <a:t> »  Bootstrap </a:t>
            </a:r>
          </a:p>
          <a:p>
            <a:r>
              <a:rPr lang="fr-FR" dirty="0"/>
              <a:t>Classes + « data-</a:t>
            </a:r>
            <a:r>
              <a:rPr lang="fr-FR" dirty="0" err="1"/>
              <a:t>toggle</a:t>
            </a:r>
            <a:r>
              <a:rPr lang="fr-FR" dirty="0"/>
              <a:t> »=..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F10BF1-A5B1-0A84-52A3-C71AE930C431}"/>
              </a:ext>
            </a:extLst>
          </p:cNvPr>
          <p:cNvSpPr/>
          <p:nvPr/>
        </p:nvSpPr>
        <p:spPr>
          <a:xfrm>
            <a:off x="5472113" y="5362575"/>
            <a:ext cx="1223962" cy="42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C697-124F-E859-98BF-7F06E3E24955}"/>
              </a:ext>
            </a:extLst>
          </p:cNvPr>
          <p:cNvSpPr txBox="1"/>
          <p:nvPr/>
        </p:nvSpPr>
        <p:spPr>
          <a:xfrm>
            <a:off x="5195888" y="4953000"/>
            <a:ext cx="13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Replace by 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907D0E-EBE8-806E-D891-5DE620660F97}"/>
              </a:ext>
            </a:extLst>
          </p:cNvPr>
          <p:cNvSpPr/>
          <p:nvPr/>
        </p:nvSpPr>
        <p:spPr>
          <a:xfrm>
            <a:off x="8639175" y="3038474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D0728-E22D-1DA4-19B7-12930D1431C7}"/>
              </a:ext>
            </a:extLst>
          </p:cNvPr>
          <p:cNvSpPr txBox="1"/>
          <p:nvPr/>
        </p:nvSpPr>
        <p:spPr>
          <a:xfrm>
            <a:off x="7182364" y="5186363"/>
            <a:ext cx="3297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r>
              <a:rPr lang="fr-FR" dirty="0"/>
              <a:t>  </a:t>
            </a:r>
            <a:r>
              <a:rPr lang="fr-FR" dirty="0" err="1"/>
              <a:t>ng-bootstrap</a:t>
            </a:r>
            <a:r>
              <a:rPr lang="fr-FR" dirty="0"/>
              <a:t> 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ngbDropDown</a:t>
            </a:r>
            <a:endParaRPr lang="fr-FR" dirty="0"/>
          </a:p>
          <a:p>
            <a:r>
              <a:rPr lang="fr-FR" dirty="0" err="1"/>
              <a:t>ngbToggle</a:t>
            </a:r>
            <a:endParaRPr lang="fr-FR" dirty="0"/>
          </a:p>
          <a:p>
            <a:r>
              <a:rPr lang="fr-FR" dirty="0" err="1"/>
              <a:t>ngb</a:t>
            </a:r>
            <a:r>
              <a:rPr lang="fr-FR" dirty="0"/>
              <a:t>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2113E-8053-E5F9-1CA5-C6D29AEC2BC9}"/>
              </a:ext>
            </a:extLst>
          </p:cNvPr>
          <p:cNvSpPr txBox="1"/>
          <p:nvPr/>
        </p:nvSpPr>
        <p:spPr>
          <a:xfrm>
            <a:off x="9539287" y="6017360"/>
            <a:ext cx="18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Ngb</a:t>
            </a:r>
            <a:r>
              <a:rPr lang="fr-FR" dirty="0"/>
              <a:t> = </a:t>
            </a:r>
            <a:r>
              <a:rPr lang="fr-FR" dirty="0" err="1"/>
              <a:t>initials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 err="1"/>
              <a:t>a</a:t>
            </a:r>
            <a:r>
              <a:rPr lang="fr-FR" b="1" dirty="0" err="1"/>
              <a:t>ng</a:t>
            </a:r>
            <a:r>
              <a:rPr lang="fr-FR" dirty="0" err="1"/>
              <a:t>ular</a:t>
            </a:r>
            <a:r>
              <a:rPr lang="fr-FR" dirty="0"/>
              <a:t> </a:t>
            </a:r>
            <a:r>
              <a:rPr lang="fr-FR" b="1" dirty="0"/>
              <a:t>B</a:t>
            </a:r>
            <a:r>
              <a:rPr lang="fr-FR" dirty="0"/>
              <a:t>ootstrap</a:t>
            </a:r>
          </a:p>
        </p:txBody>
      </p:sp>
    </p:spTree>
    <p:extLst>
      <p:ext uri="{BB962C8B-B14F-4D97-AF65-F5344CB8AC3E}">
        <p14:creationId xmlns:p14="http://schemas.microsoft.com/office/powerpoint/2010/main" val="31529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9B2B-E8D6-59F8-CC96-46D01A0E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141"/>
            <a:ext cx="6030161" cy="2554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5D21DA-4B53-F43D-442B-C28BA319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00" y="2400747"/>
            <a:ext cx="5817255" cy="27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B7D43-19A1-96C8-9F4A-2C667B35FFCC}"/>
              </a:ext>
            </a:extLst>
          </p:cNvPr>
          <p:cNvSpPr/>
          <p:nvPr/>
        </p:nvSpPr>
        <p:spPr>
          <a:xfrm>
            <a:off x="6860274" y="2437141"/>
            <a:ext cx="105997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2334D-37B8-A3DF-21E9-2CA5118001F6}"/>
              </a:ext>
            </a:extLst>
          </p:cNvPr>
          <p:cNvSpPr/>
          <p:nvPr/>
        </p:nvSpPr>
        <p:spPr>
          <a:xfrm>
            <a:off x="9542060" y="2921637"/>
            <a:ext cx="157176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C1BC1-F672-9F48-8E57-44E363429B24}"/>
              </a:ext>
            </a:extLst>
          </p:cNvPr>
          <p:cNvSpPr/>
          <p:nvPr/>
        </p:nvSpPr>
        <p:spPr>
          <a:xfrm>
            <a:off x="6946711" y="3630389"/>
            <a:ext cx="144211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F6B8A-AFC9-7CFA-266E-4209FC727384}"/>
              </a:ext>
            </a:extLst>
          </p:cNvPr>
          <p:cNvSpPr/>
          <p:nvPr/>
        </p:nvSpPr>
        <p:spPr>
          <a:xfrm>
            <a:off x="7426657" y="3934691"/>
            <a:ext cx="1398895" cy="7510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D0ADB8-582F-E491-BCA7-284DF06E80A6}"/>
              </a:ext>
            </a:extLst>
          </p:cNvPr>
          <p:cNvSpPr/>
          <p:nvPr/>
        </p:nvSpPr>
        <p:spPr>
          <a:xfrm>
            <a:off x="5782101" y="3275463"/>
            <a:ext cx="851871" cy="1019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74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ngbDropdown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608E-A2D7-D4FD-5E43-6AEDE85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7" y="2238620"/>
            <a:ext cx="9396704" cy="16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13365-625E-E4EF-9F08-4BB4C5E4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8" y="4167796"/>
            <a:ext cx="2279615" cy="1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Nav Tabulations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3B03B-F497-51CC-489A-9B1EEF0E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64" y="2270631"/>
            <a:ext cx="3859592" cy="153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ECFB6-4680-BAEE-2D5B-1AB3B52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6" y="2136602"/>
            <a:ext cx="6623641" cy="343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42E28-969B-A546-B506-808CE6E2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3" y="3913063"/>
            <a:ext cx="3749118" cy="11741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74789B-2B8D-B469-F23D-FAED9B2C9EC3}"/>
              </a:ext>
            </a:extLst>
          </p:cNvPr>
          <p:cNvSpPr/>
          <p:nvPr/>
        </p:nvSpPr>
        <p:spPr>
          <a:xfrm>
            <a:off x="1446662" y="2516196"/>
            <a:ext cx="1059977" cy="21976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C4161-0DA9-1CF6-AE83-394074B6123D}"/>
              </a:ext>
            </a:extLst>
          </p:cNvPr>
          <p:cNvSpPr/>
          <p:nvPr/>
        </p:nvSpPr>
        <p:spPr>
          <a:xfrm>
            <a:off x="1271517" y="2258027"/>
            <a:ext cx="666466" cy="23825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D17A6-D2C9-C974-23D7-101CFD98A682}"/>
              </a:ext>
            </a:extLst>
          </p:cNvPr>
          <p:cNvSpPr/>
          <p:nvPr/>
        </p:nvSpPr>
        <p:spPr>
          <a:xfrm>
            <a:off x="2015317" y="2764979"/>
            <a:ext cx="1059977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46297-F14E-CB22-0997-09707BFDCB74}"/>
              </a:ext>
            </a:extLst>
          </p:cNvPr>
          <p:cNvSpPr/>
          <p:nvPr/>
        </p:nvSpPr>
        <p:spPr>
          <a:xfrm>
            <a:off x="1544469" y="5023683"/>
            <a:ext cx="1931161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8A5A5-91E7-E0F5-2B1D-3433D0C3B7F2}"/>
              </a:ext>
            </a:extLst>
          </p:cNvPr>
          <p:cNvSpPr/>
          <p:nvPr/>
        </p:nvSpPr>
        <p:spPr>
          <a:xfrm>
            <a:off x="2506639" y="2996433"/>
            <a:ext cx="1241946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26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636AD-DFB0-8FFD-344C-C50AAA40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40" y="6080912"/>
            <a:ext cx="6704899" cy="73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45877-D9E1-6BCC-5899-BDA83A30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56" y="1464409"/>
            <a:ext cx="8987546" cy="46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5F7F4-7DB1-73A9-CE5E-8A7BC1C5EE92}"/>
              </a:ext>
            </a:extLst>
          </p:cNvPr>
          <p:cNvSpPr txBox="1"/>
          <p:nvPr/>
        </p:nvSpPr>
        <p:spPr>
          <a:xfrm>
            <a:off x="4367284" y="1201003"/>
            <a:ext cx="506670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Install node.js   (</a:t>
            </a:r>
            <a:r>
              <a:rPr lang="fr-FR" dirty="0" err="1"/>
              <a:t>npm</a:t>
            </a:r>
            <a:r>
              <a:rPr lang="fr-FR" dirty="0"/>
              <a:t>)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Install –g @angular/cli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new</a:t>
            </a:r>
            <a:br>
              <a:rPr lang="fr-FR" dirty="0"/>
            </a:br>
            <a:r>
              <a:rPr lang="fr-FR" dirty="0"/>
              <a:t>  =&gt; file:   </a:t>
            </a:r>
            <a:r>
              <a:rPr lang="fr-FR" dirty="0" err="1"/>
              <a:t>package.json</a:t>
            </a:r>
            <a:r>
              <a:rPr lang="fr-FR" dirty="0"/>
              <a:t>,  </a:t>
            </a:r>
            <a:r>
              <a:rPr lang="fr-FR" dirty="0" err="1"/>
              <a:t>angular.json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app.component</a:t>
            </a:r>
            <a:r>
              <a:rPr lang="fr-FR" dirty="0"/>
              <a:t>.{html | </a:t>
            </a:r>
            <a:r>
              <a:rPr lang="fr-FR" dirty="0" err="1"/>
              <a:t>ts</a:t>
            </a:r>
            <a:r>
              <a:rPr lang="fr-FR" dirty="0"/>
              <a:t>}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serve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@ng-bootstrap/ng-boostrap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&lt;div class=« container »&gt;  </a:t>
            </a:r>
            <a:br>
              <a:rPr lang="fr-FR" dirty="0"/>
            </a:br>
            <a:r>
              <a:rPr lang="fr-FR" dirty="0"/>
              <a:t>    &lt;div class=« </a:t>
            </a:r>
            <a:r>
              <a:rPr lang="fr-FR" dirty="0" err="1"/>
              <a:t>row</a:t>
            </a:r>
            <a:r>
              <a:rPr lang="fr-FR" dirty="0"/>
              <a:t> »&gt;  </a:t>
            </a:r>
            <a:br>
              <a:rPr lang="fr-FR" dirty="0"/>
            </a:br>
            <a:r>
              <a:rPr lang="fr-FR" dirty="0"/>
              <a:t>        &lt;div class=« col-mb-2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button</a:t>
            </a:r>
            <a:r>
              <a:rPr lang="fr-FR" dirty="0"/>
              <a:t> type=« </a:t>
            </a:r>
            <a:r>
              <a:rPr lang="fr-FR" dirty="0" err="1"/>
              <a:t>button</a:t>
            </a:r>
            <a:r>
              <a:rPr lang="fr-FR" dirty="0"/>
              <a:t> » class=« </a:t>
            </a:r>
            <a:r>
              <a:rPr lang="fr-FR" dirty="0" err="1"/>
              <a:t>btn</a:t>
            </a:r>
            <a:r>
              <a:rPr lang="fr-FR" dirty="0"/>
              <a:t> </a:t>
            </a:r>
            <a:r>
              <a:rPr lang="fr-FR" dirty="0" err="1"/>
              <a:t>btn-primary</a:t>
            </a:r>
            <a:r>
              <a:rPr lang="fr-FR" dirty="0"/>
              <a:t>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6B8B1-19F4-A4CD-3CE7-19E0D8E0CC93}"/>
              </a:ext>
            </a:extLst>
          </p:cNvPr>
          <p:cNvSpPr txBox="1"/>
          <p:nvPr/>
        </p:nvSpPr>
        <p:spPr>
          <a:xfrm>
            <a:off x="2834184" y="1777789"/>
            <a:ext cx="7467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</a:t>
            </a:r>
            <a:r>
              <a:rPr lang="fr-FR" sz="2800" dirty="0" err="1"/>
              <a:t>ng</a:t>
            </a:r>
            <a:r>
              <a:rPr lang="fr-FR" sz="2800" dirty="0"/>
              <a:t> new + </a:t>
            </a:r>
            <a:r>
              <a:rPr lang="fr-FR" sz="2800" dirty="0" err="1"/>
              <a:t>ng</a:t>
            </a:r>
            <a:r>
              <a:rPr lang="fr-FR" sz="2800" dirty="0"/>
              <a:t> serve  + </a:t>
            </a:r>
            <a:r>
              <a:rPr lang="fr-FR" sz="2800" dirty="0" err="1"/>
              <a:t>ng</a:t>
            </a:r>
            <a:r>
              <a:rPr lang="fr-FR" sz="2800" dirty="0"/>
              <a:t> </a:t>
            </a:r>
            <a:r>
              <a:rPr lang="fr-FR" sz="2800" dirty="0" err="1"/>
              <a:t>generate</a:t>
            </a:r>
            <a:r>
              <a:rPr lang="fr-FR" sz="2800" dirty="0"/>
              <a:t> + … </a:t>
            </a:r>
          </a:p>
          <a:p>
            <a:endParaRPr lang="fr-FR" sz="2800" dirty="0"/>
          </a:p>
          <a:p>
            <a:r>
              <a:rPr lang="fr-FR" sz="2800" dirty="0"/>
              <a:t>=&gt; GET </a:t>
            </a:r>
            <a:r>
              <a:rPr lang="fr-FR" sz="2800" dirty="0" err="1"/>
              <a:t>easily</a:t>
            </a:r>
            <a:r>
              <a:rPr lang="fr-FR" sz="2800" dirty="0"/>
              <a:t> a </a:t>
            </a:r>
            <a:r>
              <a:rPr lang="fr-FR" sz="2800" dirty="0" err="1"/>
              <a:t>complete</a:t>
            </a:r>
            <a:r>
              <a:rPr lang="fr-FR" sz="2800" dirty="0"/>
              <a:t> </a:t>
            </a:r>
            <a:r>
              <a:rPr lang="fr-FR" sz="2800" dirty="0" err="1"/>
              <a:t>Angular</a:t>
            </a:r>
            <a:r>
              <a:rPr lang="fr-FR" sz="2800" dirty="0"/>
              <a:t> </a:t>
            </a:r>
            <a:r>
              <a:rPr lang="fr-FR" sz="2800" dirty="0" err="1"/>
              <a:t>environment</a:t>
            </a:r>
            <a:r>
              <a:rPr lang="fr-FR" sz="2800" dirty="0"/>
              <a:t>  </a:t>
            </a:r>
            <a:br>
              <a:rPr lang="fr-FR" sz="2800" dirty="0"/>
            </a:br>
            <a:r>
              <a:rPr lang="fr-FR" sz="2800" dirty="0"/>
              <a:t>   … </a:t>
            </a:r>
            <a:r>
              <a:rPr lang="fr-FR" sz="2800" dirty="0" err="1"/>
              <a:t>pre</a:t>
            </a:r>
            <a:r>
              <a:rPr lang="fr-FR" sz="2800" dirty="0"/>
              <a:t>-packaging </a:t>
            </a:r>
            <a:r>
              <a:rPr lang="fr-FR" sz="2800" dirty="0" err="1"/>
              <a:t>angular</a:t>
            </a:r>
            <a:r>
              <a:rPr lang="fr-FR" sz="2800" dirty="0"/>
              <a:t> + </a:t>
            </a:r>
            <a:r>
              <a:rPr lang="fr-FR" sz="2800" dirty="0" err="1"/>
              <a:t>npm</a:t>
            </a:r>
            <a:r>
              <a:rPr lang="fr-FR" sz="2800" dirty="0"/>
              <a:t> + </a:t>
            </a:r>
            <a:r>
              <a:rPr lang="fr-FR" sz="2800" dirty="0" err="1"/>
              <a:t>typescript</a:t>
            </a:r>
            <a:r>
              <a:rPr lang="fr-FR" sz="2800" dirty="0"/>
              <a:t> +  …</a:t>
            </a:r>
          </a:p>
          <a:p>
            <a:endParaRPr lang="fr-FR" sz="2800" dirty="0"/>
          </a:p>
          <a:p>
            <a:r>
              <a:rPr lang="fr-FR" sz="2800" dirty="0" err="1"/>
              <a:t>Add</a:t>
            </a:r>
            <a:r>
              <a:rPr lang="fr-FR" sz="2800" dirty="0"/>
              <a:t> (</a:t>
            </a:r>
            <a:r>
              <a:rPr lang="fr-FR" sz="2800" dirty="0" err="1"/>
              <a:t>ng</a:t>
            </a:r>
            <a:r>
              <a:rPr lang="fr-FR" sz="2800" dirty="0"/>
              <a:t>-)</a:t>
            </a:r>
            <a:r>
              <a:rPr lang="fr-FR" sz="2800" dirty="0" err="1"/>
              <a:t>bootstrap</a:t>
            </a:r>
            <a:endParaRPr lang="fr-FR" sz="2800" dirty="0"/>
          </a:p>
          <a:p>
            <a:r>
              <a:rPr lang="fr-FR" sz="2800" dirty="0"/>
              <a:t>=&gt; GET basic CSS + </a:t>
            </a:r>
            <a:r>
              <a:rPr lang="fr-FR" sz="2800" dirty="0" err="1"/>
              <a:t>elements</a:t>
            </a:r>
            <a:br>
              <a:rPr lang="fr-FR" sz="2800" dirty="0"/>
            </a:br>
            <a:r>
              <a:rPr lang="fr-FR" sz="2800" dirty="0"/>
              <a:t>    … 12-columns </a:t>
            </a:r>
            <a:r>
              <a:rPr lang="fr-FR" sz="2800" dirty="0" err="1"/>
              <a:t>layout</a:t>
            </a:r>
            <a:r>
              <a:rPr lang="fr-FR" sz="2800" dirty="0"/>
              <a:t> system</a:t>
            </a:r>
          </a:p>
          <a:p>
            <a:r>
              <a:rPr lang="fr-FR" sz="2800" dirty="0"/>
              <a:t>    + </a:t>
            </a:r>
            <a:r>
              <a:rPr lang="fr-FR" sz="2800" dirty="0" err="1"/>
              <a:t>button</a:t>
            </a:r>
            <a:r>
              <a:rPr lang="fr-FR" sz="2800" dirty="0"/>
              <a:t>, menu </a:t>
            </a:r>
            <a:r>
              <a:rPr lang="fr-FR" sz="2800" dirty="0" err="1"/>
              <a:t>nav</a:t>
            </a:r>
            <a:r>
              <a:rPr lang="fr-FR" sz="2800" dirty="0"/>
              <a:t> bar, tab, etc.</a:t>
            </a:r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@angular/cli .. If </a:t>
            </a:r>
            <a:r>
              <a:rPr lang="fr-FR" dirty="0" err="1"/>
              <a:t>needed</a:t>
            </a:r>
            <a:r>
              <a:rPr lang="fr-F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F7DA-E36E-DDE4-8931-43CB9E729973}"/>
              </a:ext>
            </a:extLst>
          </p:cNvPr>
          <p:cNvSpPr txBox="1"/>
          <p:nvPr/>
        </p:nvSpPr>
        <p:spPr>
          <a:xfrm>
            <a:off x="3821373" y="2442950"/>
            <a:ext cx="50503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update @angular/cli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or </a:t>
            </a:r>
          </a:p>
          <a:p>
            <a:endParaRPr lang="fr-FR" sz="3200" dirty="0"/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uninstall</a:t>
            </a:r>
            <a:r>
              <a:rPr lang="fr-FR" sz="3200" dirty="0"/>
              <a:t> @angular/cli</a:t>
            </a:r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–g @angular/cli</a:t>
            </a:r>
          </a:p>
        </p:txBody>
      </p:sp>
    </p:spTree>
    <p:extLst>
      <p:ext uri="{BB962C8B-B14F-4D97-AF65-F5344CB8AC3E}">
        <p14:creationId xmlns:p14="http://schemas.microsoft.com/office/powerpoint/2010/main" val="100830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3" y="3111689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16586-AB5D-2472-BBC9-EE4FA260B847}"/>
              </a:ext>
            </a:extLst>
          </p:cNvPr>
          <p:cNvSpPr txBox="1"/>
          <p:nvPr/>
        </p:nvSpPr>
        <p:spPr>
          <a:xfrm>
            <a:off x="3767919" y="1166842"/>
            <a:ext cx="624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*</a:t>
            </a:r>
            <a:r>
              <a:rPr lang="fr-FR" sz="3600" dirty="0" err="1"/>
              <a:t>ngFor</a:t>
            </a:r>
            <a:endParaRPr lang="fr-FR" sz="3600" dirty="0"/>
          </a:p>
          <a:p>
            <a:r>
              <a:rPr lang="fr-FR" sz="3600" dirty="0"/>
              <a:t>*</a:t>
            </a:r>
            <a:r>
              <a:rPr lang="fr-FR" sz="3600" dirty="0" err="1"/>
              <a:t>ngIf</a:t>
            </a:r>
            <a:endParaRPr lang="fr-FR" sz="3600" dirty="0"/>
          </a:p>
          <a:p>
            <a:r>
              <a:rPr lang="fr-FR" sz="3600" dirty="0"/>
              <a:t>{{interpolation}}</a:t>
            </a:r>
          </a:p>
          <a:p>
            <a:r>
              <a:rPr lang="fr-FR" sz="3600" dirty="0"/>
              <a:t>@Component</a:t>
            </a:r>
          </a:p>
          <a:p>
            <a:r>
              <a:rPr lang="fr-FR" sz="3600" dirty="0"/>
              <a:t>[] .. @Input   (=One </a:t>
            </a:r>
            <a:r>
              <a:rPr lang="fr-FR" sz="3600" dirty="0" err="1"/>
              <a:t>way</a:t>
            </a:r>
            <a:r>
              <a:rPr lang="fr-FR" sz="3600" dirty="0"/>
              <a:t> binding)</a:t>
            </a:r>
          </a:p>
          <a:p>
            <a:r>
              <a:rPr lang="fr-FR" sz="3600" dirty="0"/>
              <a:t>() .. @Output</a:t>
            </a:r>
          </a:p>
          <a:p>
            <a:r>
              <a:rPr lang="fr-FR" sz="3600" dirty="0"/>
              <a:t>[()] .. 2-Ways binding</a:t>
            </a:r>
          </a:p>
          <a:p>
            <a:r>
              <a:rPr lang="fr-FR" sz="3600" dirty="0"/>
              <a:t>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CDF3-F9FA-7A55-3B19-80266C986536}"/>
              </a:ext>
            </a:extLst>
          </p:cNvPr>
          <p:cNvSpPr txBox="1"/>
          <p:nvPr/>
        </p:nvSpPr>
        <p:spPr>
          <a:xfrm>
            <a:off x="586853" y="5923128"/>
            <a:ext cx="1155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Document: </a:t>
            </a:r>
            <a:br>
              <a:rPr lang="fr-FR" sz="2000" dirty="0"/>
            </a:br>
            <a:r>
              <a:rPr lang="fr-FR" sz="2000" dirty="0"/>
              <a:t>https://github.com/Arnaud-Nauwynck/presentations/web/angular-demos-2-ngFor-ngIf-component.pdf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38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… if </a:t>
            </a:r>
            <a:r>
              <a:rPr lang="fr-FR" dirty="0" err="1"/>
              <a:t>needed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1774D-1E37-F7ED-E611-A96B67D1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24" y="3047549"/>
            <a:ext cx="76663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A9CF-8789-45D7-AAC5-1D9B568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new » alternatives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56B6-3BCE-EF92-CE35-B995DCADE706}"/>
              </a:ext>
            </a:extLst>
          </p:cNvPr>
          <p:cNvSpPr txBox="1"/>
          <p:nvPr/>
        </p:nvSpPr>
        <p:spPr>
          <a:xfrm>
            <a:off x="2543033" y="2644170"/>
            <a:ext cx="84231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1/  $ </a:t>
            </a:r>
            <a:r>
              <a:rPr lang="fr-FR" sz="3200" b="1" dirty="0"/>
              <a:t>git clone </a:t>
            </a:r>
            <a:r>
              <a:rPr lang="fr-FR" sz="3200" dirty="0"/>
              <a:t> https://github.com/${org}/${repo}</a:t>
            </a:r>
          </a:p>
          <a:p>
            <a:endParaRPr lang="fr-FR" sz="3200" dirty="0"/>
          </a:p>
          <a:p>
            <a:r>
              <a:rPr lang="fr-FR" sz="3200" dirty="0"/>
              <a:t>2/  </a:t>
            </a:r>
            <a:r>
              <a:rPr lang="fr-FR" sz="3200" b="1" dirty="0" err="1"/>
              <a:t>jhispter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3/ </a:t>
            </a:r>
            <a:r>
              <a:rPr lang="fr-FR" sz="3200" dirty="0" err="1"/>
              <a:t>read</a:t>
            </a:r>
            <a:r>
              <a:rPr lang="fr-FR" sz="3200" dirty="0"/>
              <a:t> docs, </a:t>
            </a:r>
            <a:r>
              <a:rPr lang="fr-FR" sz="3200" dirty="0" err="1"/>
              <a:t>edit</a:t>
            </a:r>
            <a:r>
              <a:rPr lang="fr-FR" sz="3200" dirty="0"/>
              <a:t>  </a:t>
            </a:r>
            <a:r>
              <a:rPr lang="fr-FR" sz="3200" dirty="0" err="1"/>
              <a:t>package.json</a:t>
            </a:r>
            <a:r>
              <a:rPr lang="fr-FR" sz="3200" dirty="0"/>
              <a:t> + </a:t>
            </a:r>
            <a:r>
              <a:rPr lang="fr-FR" sz="3200" dirty="0" err="1"/>
              <a:t>angular.json</a:t>
            </a:r>
            <a:br>
              <a:rPr lang="fr-FR" sz="3200" dirty="0"/>
            </a:br>
            <a:r>
              <a:rPr lang="fr-FR" sz="3200" dirty="0"/>
              <a:t>    … NOT </a:t>
            </a:r>
            <a:r>
              <a:rPr lang="fr-FR" sz="3200" dirty="0" err="1"/>
              <a:t>recommended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28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D26D-54B0-4C1C-BF84-D60BE26C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= Java </a:t>
            </a:r>
            <a:r>
              <a:rPr lang="fr-FR" dirty="0" err="1"/>
              <a:t>springboot</a:t>
            </a:r>
            <a:r>
              <a:rPr lang="fr-FR" dirty="0"/>
              <a:t>(backend) + </a:t>
            </a:r>
            <a:r>
              <a:rPr lang="fr-FR" dirty="0" err="1"/>
              <a:t>angular</a:t>
            </a:r>
            <a:r>
              <a:rPr lang="fr-FR" dirty="0"/>
              <a:t>(frontend) app </a:t>
            </a:r>
            <a:r>
              <a:rPr lang="fr-FR" dirty="0" err="1"/>
              <a:t>generator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63143-B63B-59AA-E77E-67503E7E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90688"/>
            <a:ext cx="9556845" cy="48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ng</a:t>
            </a:r>
            <a:r>
              <a:rPr lang="fr-FR" b="1" dirty="0"/>
              <a:t> serve</a:t>
            </a:r>
            <a:r>
              <a:rPr lang="fr-FR" dirty="0"/>
              <a:t>   =&gt; http://localhost:4200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8538</TotalTime>
  <Words>694</Words>
  <Application>Microsoft Office PowerPoint</Application>
  <PresentationFormat>Widescreen</PresentationFormat>
  <Paragraphs>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Angular Demos  ng new,  ng serve,   (ng-)bootstrap library basic elements: button, menu, tab, ..</vt:lpstr>
      <vt:lpstr>2 pre-requisites:  1/ install node.js 2/ $ npm install -g @angular/cli</vt:lpstr>
      <vt:lpstr>$ ng new</vt:lpstr>
      <vt:lpstr>Upgrade existing @angular/cli .. If needed </vt:lpstr>
      <vt:lpstr>Upgrade existing angular project … if needed  $ ng update</vt:lpstr>
      <vt:lpstr>« ng new » alternatives</vt:lpstr>
      <vt:lpstr>Jhipster = Java springboot(backend) + angular(frontend) app generator</vt:lpstr>
      <vt:lpstr>ng new</vt:lpstr>
      <vt:lpstr>$ ng serve   =&gt; http://localhost:4200 </vt:lpstr>
      <vt:lpstr>Demo IntelliJ (left) + Chrome (right) + ng serve</vt:lpstr>
      <vt:lpstr>Demo … Live reload</vt:lpstr>
      <vt:lpstr>Live Reload …  --watch   (expect 5 seconds delay)  watch File changes =&gt; compile =&gt; refresh page </vt:lpstr>
      <vt:lpstr>Demo live-reload … when compile error</vt:lpstr>
      <vt:lpstr>Adding Bootstrap library</vt:lpstr>
      <vt:lpstr>https://getbootstrap.com/ </vt:lpstr>
      <vt:lpstr>Bootstrap … example: button dropdown</vt:lpstr>
      <vt:lpstr>Adding via ng-bootstrap … NPM module for Bootstrap in Angular</vt:lpstr>
      <vt:lpstr>ng add @ng-bootstrap/ng-bootstrap</vt:lpstr>
      <vt:lpstr>git status ; git diff</vt:lpstr>
      <vt:lpstr>REDO  npm install  + stop &amp; restart   ng server</vt:lpstr>
      <vt:lpstr>Bootstrap Demos</vt:lpstr>
      <vt:lpstr>Bootstrap demo 1:  Container,  12 x columns system</vt:lpstr>
      <vt:lpstr>Bootstrap demo 1:  Container,  12 x columns system</vt:lpstr>
      <vt:lpstr>Demo Bootstrap Carousel</vt:lpstr>
      <vt:lpstr>Bootstrap demo:  Carousel</vt:lpstr>
      <vt:lpstr>Bootstrap Button</vt:lpstr>
      <vt:lpstr>Bootstrap demo:  Button styles</vt:lpstr>
      <vt:lpstr>Bootstrap demo:  Button dropdown</vt:lpstr>
      <vt:lpstr>Bootstrap demo:  Button dropdown</vt:lpstr>
      <vt:lpstr> !!!  Demo may not work ?? You are not alone</vt:lpstr>
      <vt:lpstr>Root cause of all problems: CSS depends on JS</vt:lpstr>
      <vt:lpstr>Bootstrap major versions</vt:lpstr>
      <vt:lpstr>Testing basic bootstrap with dynamic javascript features =&gt; using via  « ng-bootsrap »</vt:lpstr>
      <vt:lpstr>Bootstrap demo:  Button dropdown</vt:lpstr>
      <vt:lpstr>Bootstrap demo:  Button ngbDropdown</vt:lpstr>
      <vt:lpstr>Bootstrap demo:  Nav Tabulations</vt:lpstr>
      <vt:lpstr>Bootstrap demo:  Navbar Menu</vt:lpstr>
      <vt:lpstr>Summary</vt:lpstr>
      <vt:lpstr>Take Away</vt:lpstr>
      <vt:lpstr>Questions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32</cp:revision>
  <dcterms:created xsi:type="dcterms:W3CDTF">2023-07-09T15:07:58Z</dcterms:created>
  <dcterms:modified xsi:type="dcterms:W3CDTF">2023-10-09T20:00:58Z</dcterms:modified>
</cp:coreProperties>
</file>